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8" r:id="rId8"/>
    <p:sldId id="264" r:id="rId9"/>
    <p:sldId id="266" r:id="rId10"/>
    <p:sldId id="267" r:id="rId11"/>
    <p:sldId id="258" r:id="rId12"/>
    <p:sldId id="270" r:id="rId13"/>
    <p:sldId id="259" r:id="rId14"/>
    <p:sldId id="271" r:id="rId15"/>
    <p:sldId id="272" r:id="rId16"/>
    <p:sldId id="273" r:id="rId17"/>
    <p:sldId id="274" r:id="rId18"/>
    <p:sldId id="279" r:id="rId19"/>
    <p:sldId id="278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411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6EF5E9-9A5C-0441-BF7C-E5656B960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485698-2AA6-9242-9404-FFA4FA7C5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4BC3E5-A9C1-9149-89DA-BF412531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9DC084-1A2F-7A40-A2DE-BBD41289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87504B-7A35-5B4E-9D8E-698B6797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CF40C-1651-984D-BC62-8B446FBC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22CE6E-47D4-DE46-9FFC-5A8CC5425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FFB370-0B5C-3148-8685-00568F73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39BC33-D82C-F641-B1C6-8C6C3D6D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C96A4-B74E-B346-80AF-93CD8BCA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18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B3132B-9B95-B141-8264-119EA274E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77DBE2-A4DD-0049-9164-412BFD5A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7E11ED-EE7A-A545-84C4-2298BDA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2D669-E6F3-AE48-B6F3-047597AD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525822-BDFA-4341-B085-79E2BD65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42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915DC-1D8D-6842-BAB5-3B7FB461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71EF59-8AC3-1A48-B424-C69A90BA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C849F3-E5E3-214A-AA11-6686E0CE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D51171-A707-674E-B452-68347A33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BA9F83-5183-6B4F-AE66-EAEF06EC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08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0FFCC-A4E6-6F43-B0D5-7D20458A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68536A-2F6A-7944-A710-03AF03A6C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60D217-D948-9D47-9254-78B51548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6DEA83-C69E-B644-8B05-B212D0F4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160461-6094-5F45-9135-5E6CDDF4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11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C8369-4BD0-C442-923A-8A7B6B72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3BF19-5D48-3E4B-88AC-7C23B696D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8ABA6C-6508-2147-B453-C090A0C94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C373A4-457D-0346-AF38-14232A6D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74A0B5-DB85-B84A-86F6-38B0B378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4F8D99-60E9-9745-8552-69FC0A7A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45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ABFE-810A-9B48-A34A-8563CD46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D93912-047F-F244-9A7C-4A045E02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560DFE-0132-164F-8394-E6775D373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4A77E2-DE60-DF4B-AE1A-E32526EE7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04D24F-B47A-EC43-BA20-F42B98120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54E4581-8733-CD46-A2EF-1A305984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AC244AF-CFC4-F747-BC7A-0EDD25AE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24CF95-E6DA-9641-8DE7-D81437C3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05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2108B6-E917-D54C-AFCA-F0601BAC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F77552-7BAA-3743-90E7-94829BE2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F0CD5BF-32D1-EF4E-82AF-22D6707C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2F5931-1F5A-D04D-B7E8-15373C20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1E389E8-5BB9-F342-94A6-72EC710E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E850B4-8279-B940-8056-F3D6A9F1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B7C595-10CB-3543-BA96-5AFAD4DE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22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0920E-F331-2D41-AECF-09D2AF944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ED7E03-87C2-4145-959D-D7F85A60A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001B98-936D-F245-9358-BC2AAA573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0EABE7-5510-6E40-AF34-A482AD43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F0379F-792E-EE4A-9CC4-1A4339F2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22D613-7EA1-F343-9B61-32312759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86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BB64B-DE16-6B49-827E-29898B93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C640B0-78E6-E94B-B0CF-8D183144F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95E0AE-5087-F446-A0CB-77ED8F31A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64003D-0AA8-0449-B87E-35A917D8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C9625A-1781-2A43-AF01-7DBF5B43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7DD9F3-47D7-9445-9D8B-36283730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59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61A07-EA8C-5D47-82B3-3EA1FCE0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439B32-F6CF-F94D-BE7C-79E6D75ED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AD8734-CBCC-1A4E-B6C3-CEDA70A4B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D176-4446-1C4E-AB54-AD27BDA2B2C1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763C28-1D9D-CF4C-9E41-AFF9F4A83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46CEC-5937-2D4C-9EE1-A9A2D6FB0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5E9E4-A4C8-BE42-A170-D0F77FC399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34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6E9BD-3DC6-DE48-832A-FF799A055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Петли, средние, </a:t>
            </a:r>
            <a:r>
              <a:rPr lang="ru-RU" dirty="0" err="1"/>
              <a:t>шкалирование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96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/>
              <a:t>Rao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B801E-23AB-484F-BB66-5DAFA8CA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 сырых данных (которые не были </a:t>
            </a:r>
            <a:r>
              <a:rPr lang="ru-RU" dirty="0" err="1"/>
              <a:t>отнормализованы</a:t>
            </a:r>
            <a:r>
              <a:rPr lang="ru-RU" dirty="0"/>
              <a:t> но диагонали) на средней петле видно, что область ближе в диагонали выделяется градиентом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Так же видно, что промежутки градиента для </a:t>
            </a:r>
            <a:r>
              <a:rPr lang="ru-RU" dirty="0" err="1"/>
              <a:t>соответсвующих</a:t>
            </a:r>
            <a:r>
              <a:rPr lang="ru-RU" dirty="0"/>
              <a:t> изображений двух организмов одинаковы.</a:t>
            </a:r>
          </a:p>
        </p:txBody>
      </p:sp>
    </p:spTree>
    <p:extLst>
      <p:ext uri="{BB962C8B-B14F-4D97-AF65-F5344CB8AC3E}">
        <p14:creationId xmlns:p14="http://schemas.microsoft.com/office/powerpoint/2010/main" val="280584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4CA82-7B28-AE48-A312-A604E515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(</a:t>
            </a:r>
            <a:r>
              <a:rPr lang="en-US" dirty="0"/>
              <a:t>reshaped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290F6-5F85-1241-8578-3EA3D8D53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Бралась область петли вместе с диагональю + равная размеру петли область со всех сторон</a:t>
            </a:r>
          </a:p>
          <a:p>
            <a:pPr marL="0" indent="0">
              <a:buNone/>
            </a:pPr>
            <a:r>
              <a:rPr lang="ru-RU" dirty="0"/>
              <a:t>Например, если размер петли 10х10, то бралась область 30</a:t>
            </a:r>
            <a:r>
              <a:rPr lang="en-US" dirty="0"/>
              <a:t>x30 </a:t>
            </a:r>
            <a:r>
              <a:rPr lang="ru-RU" dirty="0"/>
              <a:t>с петлей в центре.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Все изображения петель приводились к размеру 100х100</a:t>
            </a:r>
          </a:p>
        </p:txBody>
      </p:sp>
    </p:spTree>
    <p:extLst>
      <p:ext uri="{BB962C8B-B14F-4D97-AF65-F5344CB8AC3E}">
        <p14:creationId xmlns:p14="http://schemas.microsoft.com/office/powerpoint/2010/main" val="162562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(</a:t>
            </a:r>
            <a:r>
              <a:rPr lang="en-US" dirty="0"/>
              <a:t>reshaped</a:t>
            </a:r>
            <a:r>
              <a:rPr lang="ru-RU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9FAD8-B991-D946-A2B4-773711DCD066}"/>
              </a:ext>
            </a:extLst>
          </p:cNvPr>
          <p:cNvSpPr txBox="1"/>
          <p:nvPr/>
        </p:nvSpPr>
        <p:spPr>
          <a:xfrm>
            <a:off x="1426029" y="1690688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59A0-1661-9647-BAA4-35B7500E916F}"/>
              </a:ext>
            </a:extLst>
          </p:cNvPr>
          <p:cNvSpPr txBox="1"/>
          <p:nvPr/>
        </p:nvSpPr>
        <p:spPr>
          <a:xfrm>
            <a:off x="7173686" y="1694090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Rao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368EC3B-C331-944D-B11B-E4169C1D4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91" t="31594" r="41557" b="4362"/>
          <a:stretch/>
        </p:blipFill>
        <p:spPr>
          <a:xfrm>
            <a:off x="6096000" y="1934803"/>
            <a:ext cx="4637314" cy="4565972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AE431B-2BC6-3A40-B574-B97957F0F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30038" r="42162" b="7035"/>
          <a:stretch/>
        </p:blipFill>
        <p:spPr>
          <a:xfrm>
            <a:off x="821872" y="2060020"/>
            <a:ext cx="4495800" cy="43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6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10C1EE-06D8-9D47-BCE8-0EAD45A18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Изначально считались плотности треугольников.</a:t>
            </a:r>
          </a:p>
          <a:p>
            <a:r>
              <a:rPr lang="ru-RU" dirty="0"/>
              <a:t>Теперь я взял области за треугольниками, как на твоем рисунке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8C42FF-EE00-FC4F-936E-54298038E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476" r="4223" b="20794"/>
          <a:stretch/>
        </p:blipFill>
        <p:spPr>
          <a:xfrm>
            <a:off x="3222170" y="2835049"/>
            <a:ext cx="3463193" cy="33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6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F941E20-6BA1-C847-81CC-57173C4C8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47" t="26841" r="39211" b="37635"/>
          <a:stretch/>
        </p:blipFill>
        <p:spPr>
          <a:xfrm>
            <a:off x="2415713" y="2286000"/>
            <a:ext cx="6238430" cy="3233057"/>
          </a:xfrm>
        </p:spPr>
      </p:pic>
    </p:spTree>
    <p:extLst>
      <p:ext uri="{BB962C8B-B14F-4D97-AF65-F5344CB8AC3E}">
        <p14:creationId xmlns:p14="http://schemas.microsoft.com/office/powerpoint/2010/main" val="193029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 err="1"/>
              <a:t>Dicty</a:t>
            </a:r>
            <a:r>
              <a:rPr lang="ru-RU" dirty="0"/>
              <a:t>)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A83D87D-2C0A-FC4E-92CB-4E1358583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81" t="42852" r="53985" b="25877"/>
          <a:stretch/>
        </p:blipFill>
        <p:spPr>
          <a:xfrm>
            <a:off x="304800" y="2550482"/>
            <a:ext cx="3331029" cy="23730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2176E-47A4-5D42-9B32-1E07DE3A6DD4}"/>
              </a:ext>
            </a:extLst>
          </p:cNvPr>
          <p:cNvSpPr txBox="1"/>
          <p:nvPr/>
        </p:nvSpPr>
        <p:spPr>
          <a:xfrm>
            <a:off x="9002485" y="2032415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337B86-58F3-FA40-AADC-F207A8ED8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3" t="58254" r="53968" b="12381"/>
          <a:stretch/>
        </p:blipFill>
        <p:spPr>
          <a:xfrm>
            <a:off x="3853542" y="2681286"/>
            <a:ext cx="3256407" cy="2155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1035B7-D010-464B-9529-4F4EFF48D8C7}"/>
              </a:ext>
            </a:extLst>
          </p:cNvPr>
          <p:cNvSpPr txBox="1"/>
          <p:nvPr/>
        </p:nvSpPr>
        <p:spPr>
          <a:xfrm>
            <a:off x="936171" y="1935919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одной петли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D3256-928F-D442-A996-EEA9C6956694}"/>
              </a:ext>
            </a:extLst>
          </p:cNvPr>
          <p:cNvSpPr txBox="1"/>
          <p:nvPr/>
        </p:nvSpPr>
        <p:spPr>
          <a:xfrm>
            <a:off x="4680856" y="2088319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всех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101F69-5770-AA4D-98E9-ABDDA51BE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3" t="47263" r="53571" b="23492"/>
          <a:stretch/>
        </p:blipFill>
        <p:spPr>
          <a:xfrm>
            <a:off x="7937263" y="2550482"/>
            <a:ext cx="3499178" cy="22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 err="1"/>
              <a:t>Dicty</a:t>
            </a:r>
            <a:r>
              <a:rPr lang="ru-RU" dirty="0"/>
              <a:t>) меж-петли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FD08A2-6229-5545-A6B0-EB7BB7F58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1" t="48412" r="53671" b="23016"/>
          <a:stretch/>
        </p:blipFill>
        <p:spPr>
          <a:xfrm>
            <a:off x="1088571" y="2950810"/>
            <a:ext cx="4408714" cy="28341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F89955-3521-8E45-A38B-31F9413B5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1" t="45397" r="53671" b="26667"/>
          <a:stretch/>
        </p:blipFill>
        <p:spPr>
          <a:xfrm>
            <a:off x="6648949" y="2950810"/>
            <a:ext cx="4508909" cy="2834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16F7E7-84DE-CD46-ADB0-B559A1B5C4C6}"/>
              </a:ext>
            </a:extLst>
          </p:cNvPr>
          <p:cNvSpPr txBox="1"/>
          <p:nvPr/>
        </p:nvSpPr>
        <p:spPr>
          <a:xfrm>
            <a:off x="7707087" y="2136083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24DE3-16AD-B947-A155-4106D1D2E22C}"/>
              </a:ext>
            </a:extLst>
          </p:cNvPr>
          <p:cNvSpPr txBox="1"/>
          <p:nvPr/>
        </p:nvSpPr>
        <p:spPr>
          <a:xfrm>
            <a:off x="2579914" y="2136083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всех</a:t>
            </a:r>
          </a:p>
        </p:txBody>
      </p:sp>
    </p:spTree>
    <p:extLst>
      <p:ext uri="{BB962C8B-B14F-4D97-AF65-F5344CB8AC3E}">
        <p14:creationId xmlns:p14="http://schemas.microsoft.com/office/powerpoint/2010/main" val="417577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 err="1"/>
              <a:t>Dicty</a:t>
            </a:r>
            <a:r>
              <a:rPr lang="ru-RU" dirty="0"/>
              <a:t>) сравнение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6F7E7-84DE-CD46-ADB0-B559A1B5C4C6}"/>
              </a:ext>
            </a:extLst>
          </p:cNvPr>
          <p:cNvSpPr txBox="1"/>
          <p:nvPr/>
        </p:nvSpPr>
        <p:spPr>
          <a:xfrm>
            <a:off x="5769429" y="2136083"/>
            <a:ext cx="48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 для петель </a:t>
            </a:r>
            <a:r>
              <a:rPr lang="en-US" dirty="0"/>
              <a:t>vs</a:t>
            </a:r>
            <a:r>
              <a:rPr lang="ru-RU" dirty="0"/>
              <a:t> среднее </a:t>
            </a:r>
            <a:r>
              <a:rPr lang="ru-RU" dirty="0" err="1"/>
              <a:t>межпетель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24DE3-16AD-B947-A155-4106D1D2E22C}"/>
              </a:ext>
            </a:extLst>
          </p:cNvPr>
          <p:cNvSpPr txBox="1"/>
          <p:nvPr/>
        </p:nvSpPr>
        <p:spPr>
          <a:xfrm>
            <a:off x="838200" y="2136083"/>
            <a:ext cx="465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 </a:t>
            </a:r>
            <a:r>
              <a:rPr lang="en-US" dirty="0"/>
              <a:t>vs </a:t>
            </a:r>
            <a:r>
              <a:rPr lang="ru-RU" dirty="0"/>
              <a:t>среднее </a:t>
            </a:r>
            <a:r>
              <a:rPr lang="ru-RU" dirty="0" err="1"/>
              <a:t>межпетель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970E13-8A6C-1B4C-A1F2-9D1795228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9" t="53175" r="55456" b="17619"/>
          <a:stretch/>
        </p:blipFill>
        <p:spPr>
          <a:xfrm>
            <a:off x="6433457" y="3049804"/>
            <a:ext cx="3668487" cy="2481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4FA788-77DE-6444-ACD9-87CA5473B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6" t="49841" r="52976" b="20317"/>
          <a:stretch/>
        </p:blipFill>
        <p:spPr>
          <a:xfrm>
            <a:off x="838200" y="3002970"/>
            <a:ext cx="3940629" cy="25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6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0C37D-9CA0-804B-8343-C6839B97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/>
              <a:t>Rao)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AD527-A909-1B40-8928-01B7149A4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человека распределение петель по размеру отличается. Есть очень большие петли.</a:t>
            </a:r>
          </a:p>
          <a:p>
            <a:r>
              <a:rPr lang="ru-RU" dirty="0"/>
              <a:t>Я оставил те петли, которые ниже 90 перцентиля и выше 10 по размеру</a:t>
            </a:r>
            <a:r>
              <a:rPr lang="en-US" dirty="0"/>
              <a:t> (</a:t>
            </a:r>
            <a:r>
              <a:rPr lang="ru-RU" dirty="0"/>
              <a:t>максимальный размер 170</a:t>
            </a:r>
            <a:r>
              <a:rPr lang="en-US" dirty="0"/>
              <a:t>).</a:t>
            </a:r>
            <a:endParaRPr lang="ru-RU" dirty="0"/>
          </a:p>
          <a:p>
            <a:r>
              <a:rPr lang="ru-RU" dirty="0"/>
              <a:t>Среди </a:t>
            </a:r>
            <a:r>
              <a:rPr lang="ru-RU" dirty="0" err="1"/>
              <a:t>межпетельных</a:t>
            </a:r>
            <a:r>
              <a:rPr lang="ru-RU" dirty="0"/>
              <a:t> участков оставил те, </a:t>
            </a:r>
            <a:r>
              <a:rPr lang="ru-RU" dirty="0" err="1"/>
              <a:t>рамер</a:t>
            </a:r>
            <a:r>
              <a:rPr lang="ru-RU" dirty="0"/>
              <a:t> которых не больше 200</a:t>
            </a:r>
          </a:p>
          <a:p>
            <a:r>
              <a:rPr lang="ru-RU" dirty="0"/>
              <a:t>У </a:t>
            </a:r>
            <a:r>
              <a:rPr lang="ru-RU" dirty="0" err="1"/>
              <a:t>диктии</a:t>
            </a:r>
            <a:r>
              <a:rPr lang="ru-RU" dirty="0"/>
              <a:t> максимальный размер </a:t>
            </a:r>
            <a:r>
              <a:rPr lang="ru-RU" dirty="0" err="1"/>
              <a:t>межпетельных</a:t>
            </a:r>
            <a:r>
              <a:rPr lang="ru-RU" dirty="0"/>
              <a:t> участков 111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48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/>
              <a:t>Rao</a:t>
            </a:r>
            <a:r>
              <a:rPr lang="ru-RU" dirty="0"/>
              <a:t>) петли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2176E-47A4-5D42-9B32-1E07DE3A6DD4}"/>
              </a:ext>
            </a:extLst>
          </p:cNvPr>
          <p:cNvSpPr txBox="1"/>
          <p:nvPr/>
        </p:nvSpPr>
        <p:spPr>
          <a:xfrm>
            <a:off x="9002485" y="2032415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035B7-D010-464B-9529-4F4EFF48D8C7}"/>
              </a:ext>
            </a:extLst>
          </p:cNvPr>
          <p:cNvSpPr txBox="1"/>
          <p:nvPr/>
        </p:nvSpPr>
        <p:spPr>
          <a:xfrm>
            <a:off x="936171" y="2088319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одной петли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D3256-928F-D442-A996-EEA9C6956694}"/>
              </a:ext>
            </a:extLst>
          </p:cNvPr>
          <p:cNvSpPr txBox="1"/>
          <p:nvPr/>
        </p:nvSpPr>
        <p:spPr>
          <a:xfrm>
            <a:off x="4680856" y="2088319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всех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309155-580E-E242-BF0E-1AD7CCE09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9" t="52340" r="55218" b="18156"/>
          <a:stretch/>
        </p:blipFill>
        <p:spPr>
          <a:xfrm>
            <a:off x="125605" y="3080658"/>
            <a:ext cx="3815025" cy="25908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6C3FF9-DC60-F945-BC23-1791E4510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1" t="50475" r="54167" b="20794"/>
          <a:stretch/>
        </p:blipFill>
        <p:spPr>
          <a:xfrm>
            <a:off x="4049487" y="3080658"/>
            <a:ext cx="3777342" cy="24861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1A5641-AB0F-784A-BB81-574745319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6" t="40317" r="51885" b="30953"/>
          <a:stretch/>
        </p:blipFill>
        <p:spPr>
          <a:xfrm>
            <a:off x="7935686" y="3080658"/>
            <a:ext cx="4161942" cy="24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C5F265-9612-9A40-AA66-2FC20770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того, чтобы шкала градиента была в одном промежутке для изображений, применяю </a:t>
            </a:r>
            <a:r>
              <a:rPr lang="en-US" dirty="0" err="1"/>
              <a:t>z_norm</a:t>
            </a:r>
            <a:r>
              <a:rPr lang="ru-RU" dirty="0"/>
              <a:t> (из значения </a:t>
            </a:r>
            <a:r>
              <a:rPr lang="ru-RU" dirty="0" err="1"/>
              <a:t>бина</a:t>
            </a:r>
            <a:r>
              <a:rPr lang="ru-RU" dirty="0"/>
              <a:t> вычитаю среднее, потом делю на стандартное отклонение)</a:t>
            </a:r>
          </a:p>
          <a:p>
            <a:r>
              <a:rPr lang="ru-RU" dirty="0"/>
              <a:t>Чтобы значение 0 соответствовало белому цвету, из значения каждого </a:t>
            </a:r>
            <a:r>
              <a:rPr lang="ru-RU" dirty="0" err="1"/>
              <a:t>бина</a:t>
            </a:r>
            <a:r>
              <a:rPr lang="ru-RU" dirty="0"/>
              <a:t> вычитаю </a:t>
            </a:r>
            <a:r>
              <a:rPr lang="ru-RU" dirty="0" err="1"/>
              <a:t>полусумму</a:t>
            </a:r>
            <a:r>
              <a:rPr lang="ru-RU" dirty="0"/>
              <a:t> максимального и минимального значения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444495-0078-F942-9A46-2CFE35630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3" t="46554" r="35218" b="35827"/>
          <a:stretch/>
        </p:blipFill>
        <p:spPr>
          <a:xfrm>
            <a:off x="2623457" y="4561113"/>
            <a:ext cx="6812769" cy="16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/>
              <a:t>Rao</a:t>
            </a:r>
            <a:r>
              <a:rPr lang="ru-RU" dirty="0"/>
              <a:t>) меж-петли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6F7E7-84DE-CD46-ADB0-B559A1B5C4C6}"/>
              </a:ext>
            </a:extLst>
          </p:cNvPr>
          <p:cNvSpPr txBox="1"/>
          <p:nvPr/>
        </p:nvSpPr>
        <p:spPr>
          <a:xfrm>
            <a:off x="7707087" y="2136083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24DE3-16AD-B947-A155-4106D1D2E22C}"/>
              </a:ext>
            </a:extLst>
          </p:cNvPr>
          <p:cNvSpPr txBox="1"/>
          <p:nvPr/>
        </p:nvSpPr>
        <p:spPr>
          <a:xfrm>
            <a:off x="2579914" y="2136083"/>
            <a:ext cx="29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всех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7880D4-81ED-F346-9363-746E2ED0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6" t="55873" r="53869" b="15873"/>
          <a:stretch/>
        </p:blipFill>
        <p:spPr>
          <a:xfrm>
            <a:off x="838200" y="2950810"/>
            <a:ext cx="4497121" cy="28186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CE9076-F50D-884E-96E1-FE173F5B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6" t="46826" r="54763" b="24920"/>
          <a:stretch/>
        </p:blipFill>
        <p:spPr>
          <a:xfrm>
            <a:off x="6498772" y="2950810"/>
            <a:ext cx="4310744" cy="27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AA1B6-6F2E-0A46-AAEE-36554A616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(</a:t>
            </a:r>
            <a:r>
              <a:rPr lang="en-US" dirty="0"/>
              <a:t>Rao</a:t>
            </a:r>
            <a:r>
              <a:rPr lang="ru-RU" dirty="0"/>
              <a:t>) сравнение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16F7E7-84DE-CD46-ADB0-B559A1B5C4C6}"/>
              </a:ext>
            </a:extLst>
          </p:cNvPr>
          <p:cNvSpPr txBox="1"/>
          <p:nvPr/>
        </p:nvSpPr>
        <p:spPr>
          <a:xfrm>
            <a:off x="5769429" y="2136083"/>
            <a:ext cx="48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Среднее для петель </a:t>
            </a:r>
            <a:r>
              <a:rPr lang="en-US" dirty="0"/>
              <a:t>vs</a:t>
            </a:r>
            <a:r>
              <a:rPr lang="ru-RU" dirty="0"/>
              <a:t> среднее </a:t>
            </a:r>
            <a:r>
              <a:rPr lang="ru-RU" dirty="0" err="1"/>
              <a:t>межпетель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24DE3-16AD-B947-A155-4106D1D2E22C}"/>
              </a:ext>
            </a:extLst>
          </p:cNvPr>
          <p:cNvSpPr txBox="1"/>
          <p:nvPr/>
        </p:nvSpPr>
        <p:spPr>
          <a:xfrm>
            <a:off x="838200" y="2136083"/>
            <a:ext cx="465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 </a:t>
            </a:r>
            <a:r>
              <a:rPr lang="en-US" dirty="0"/>
              <a:t>vs </a:t>
            </a:r>
            <a:r>
              <a:rPr lang="ru-RU" dirty="0"/>
              <a:t>среднее </a:t>
            </a:r>
            <a:r>
              <a:rPr lang="ru-RU" dirty="0" err="1"/>
              <a:t>межпетель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F64DF3-0861-A044-AA8D-A89DED1ED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4" t="45555" r="55456" b="25873"/>
          <a:stretch/>
        </p:blipFill>
        <p:spPr>
          <a:xfrm>
            <a:off x="6324600" y="3087229"/>
            <a:ext cx="4093029" cy="27801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C9EF1D-15E2-9745-A39D-75207896D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5" t="48413" r="54564" b="23492"/>
          <a:stretch/>
        </p:blipFill>
        <p:spPr>
          <a:xfrm>
            <a:off x="838200" y="3189514"/>
            <a:ext cx="4354286" cy="27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9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 err="1"/>
              <a:t>Dicty</a:t>
            </a:r>
            <a:r>
              <a:rPr lang="ru-RU" dirty="0"/>
              <a:t> на данных, </a:t>
            </a:r>
            <a:r>
              <a:rPr lang="ru-RU" dirty="0" err="1"/>
              <a:t>отнормализованных</a:t>
            </a:r>
            <a:r>
              <a:rPr lang="ru-RU" dirty="0"/>
              <a:t> по диагоналям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E76AD00-F42D-084B-A772-CAAB9E8B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78" t="32095" r="41088" b="3361"/>
          <a:stretch/>
        </p:blipFill>
        <p:spPr>
          <a:xfrm>
            <a:off x="838200" y="2329543"/>
            <a:ext cx="4259985" cy="4147457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3DE506-394A-1146-814A-7769361EE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3" t="35556" r="41171" b="1587"/>
          <a:stretch/>
        </p:blipFill>
        <p:spPr>
          <a:xfrm>
            <a:off x="6226629" y="2329543"/>
            <a:ext cx="4572000" cy="4310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9FAD8-B991-D946-A2B4-773711DCD066}"/>
              </a:ext>
            </a:extLst>
          </p:cNvPr>
          <p:cNvSpPr txBox="1"/>
          <p:nvPr/>
        </p:nvSpPr>
        <p:spPr>
          <a:xfrm>
            <a:off x="1426029" y="1690688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59A0-1661-9647-BAA4-35B7500E916F}"/>
              </a:ext>
            </a:extLst>
          </p:cNvPr>
          <p:cNvSpPr txBox="1"/>
          <p:nvPr/>
        </p:nvSpPr>
        <p:spPr>
          <a:xfrm>
            <a:off x="7173686" y="1694090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петля</a:t>
            </a:r>
          </a:p>
        </p:txBody>
      </p:sp>
    </p:spTree>
    <p:extLst>
      <p:ext uri="{BB962C8B-B14F-4D97-AF65-F5344CB8AC3E}">
        <p14:creationId xmlns:p14="http://schemas.microsoft.com/office/powerpoint/2010/main" val="231843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BE7FC2-5C6F-A549-8A4C-147CC4394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Отрисовывается</a:t>
            </a:r>
            <a:r>
              <a:rPr lang="ru-RU" dirty="0"/>
              <a:t> все НЕ в логарифмической шкале, так есть есть значения </a:t>
            </a:r>
            <a:r>
              <a:rPr lang="en-US" dirty="0"/>
              <a:t>&lt;= 0</a:t>
            </a:r>
          </a:p>
          <a:p>
            <a:pPr marL="0" indent="0">
              <a:buNone/>
            </a:pPr>
            <a:r>
              <a:rPr lang="ru-RU" dirty="0"/>
              <a:t>Если сначала логарифмировать, а потом применить нормализацию, то получится следующее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3ACB6A-3144-F340-A76A-B4D1C034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1" t="34128" r="36906" b="2221"/>
          <a:stretch/>
        </p:blipFill>
        <p:spPr>
          <a:xfrm>
            <a:off x="3309258" y="3558415"/>
            <a:ext cx="3450771" cy="30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1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 err="1"/>
              <a:t>Dicty</a:t>
            </a:r>
            <a:r>
              <a:rPr lang="ru-RU" dirty="0"/>
              <a:t> на сырых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9FAD8-B991-D946-A2B4-773711DCD066}"/>
              </a:ext>
            </a:extLst>
          </p:cNvPr>
          <p:cNvSpPr txBox="1"/>
          <p:nvPr/>
        </p:nvSpPr>
        <p:spPr>
          <a:xfrm>
            <a:off x="1426029" y="1690688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59A0-1661-9647-BAA4-35B7500E916F}"/>
              </a:ext>
            </a:extLst>
          </p:cNvPr>
          <p:cNvSpPr txBox="1"/>
          <p:nvPr/>
        </p:nvSpPr>
        <p:spPr>
          <a:xfrm>
            <a:off x="7173686" y="1694090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петля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F9B07FC-9527-8B43-9752-E5CF46FFA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02" t="31846" r="39055" b="3111"/>
          <a:stretch/>
        </p:blipFill>
        <p:spPr>
          <a:xfrm>
            <a:off x="643095" y="2286000"/>
            <a:ext cx="4516734" cy="4049486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56841A-B126-1845-9027-5275AAE7B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5" t="31270" r="41468" b="4762"/>
          <a:stretch/>
        </p:blipFill>
        <p:spPr>
          <a:xfrm>
            <a:off x="6215743" y="2117271"/>
            <a:ext cx="4561114" cy="43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1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B801E-23AB-484F-BB66-5DAFA8CA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 сырых данных (которые не были </a:t>
            </a:r>
            <a:r>
              <a:rPr lang="ru-RU" dirty="0" err="1"/>
              <a:t>отнормализованы</a:t>
            </a:r>
            <a:r>
              <a:rPr lang="ru-RU" dirty="0"/>
              <a:t> по диагонали) на средней петле видно, что область ближе в диагонали выделяется градиентом </a:t>
            </a:r>
          </a:p>
        </p:txBody>
      </p:sp>
    </p:spTree>
    <p:extLst>
      <p:ext uri="{BB962C8B-B14F-4D97-AF65-F5344CB8AC3E}">
        <p14:creationId xmlns:p14="http://schemas.microsoft.com/office/powerpoint/2010/main" val="341859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8F78B-57DE-054C-9D67-7C3828ED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/>
              <a:t>Rao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17FC4-9B51-F74C-BC37-AA3AF86B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Аналогично для </a:t>
            </a:r>
            <a:r>
              <a:rPr lang="en-US" dirty="0"/>
              <a:t>RAO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94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/>
              <a:t>Rao</a:t>
            </a:r>
            <a:r>
              <a:rPr lang="ru-RU" dirty="0"/>
              <a:t> на данных, </a:t>
            </a:r>
            <a:r>
              <a:rPr lang="ru-RU" dirty="0" err="1"/>
              <a:t>отнормализованных</a:t>
            </a:r>
            <a:r>
              <a:rPr lang="ru-RU" dirty="0"/>
              <a:t> по диагоналям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9FAD8-B991-D946-A2B4-773711DCD066}"/>
              </a:ext>
            </a:extLst>
          </p:cNvPr>
          <p:cNvSpPr txBox="1"/>
          <p:nvPr/>
        </p:nvSpPr>
        <p:spPr>
          <a:xfrm>
            <a:off x="1426029" y="1690688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59A0-1661-9647-BAA4-35B7500E916F}"/>
              </a:ext>
            </a:extLst>
          </p:cNvPr>
          <p:cNvSpPr txBox="1"/>
          <p:nvPr/>
        </p:nvSpPr>
        <p:spPr>
          <a:xfrm>
            <a:off x="7173686" y="1694090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петля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803FE00-4846-B345-A734-EE2205169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40" t="32595" r="40150" b="2862"/>
          <a:stretch/>
        </p:blipFill>
        <p:spPr>
          <a:xfrm>
            <a:off x="619263" y="2536371"/>
            <a:ext cx="3985396" cy="3712029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18B2C3-46FD-A441-A355-E5EEA14AC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31746" r="40179" b="4604"/>
          <a:stretch/>
        </p:blipFill>
        <p:spPr>
          <a:xfrm>
            <a:off x="5932713" y="2209799"/>
            <a:ext cx="4713515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0A425-49C0-BA47-809A-DA34340D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Средняя петля </a:t>
            </a:r>
            <a:r>
              <a:rPr lang="en-US" dirty="0"/>
              <a:t>Rao </a:t>
            </a:r>
            <a:r>
              <a:rPr lang="ru-RU" dirty="0"/>
              <a:t>на сырых данных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9FAD8-B991-D946-A2B4-773711DCD066}"/>
              </a:ext>
            </a:extLst>
          </p:cNvPr>
          <p:cNvSpPr txBox="1"/>
          <p:nvPr/>
        </p:nvSpPr>
        <p:spPr>
          <a:xfrm>
            <a:off x="1426029" y="1690688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Одна петля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859A0-1661-9647-BAA4-35B7500E916F}"/>
              </a:ext>
            </a:extLst>
          </p:cNvPr>
          <p:cNvSpPr txBox="1"/>
          <p:nvPr/>
        </p:nvSpPr>
        <p:spPr>
          <a:xfrm>
            <a:off x="7173686" y="1694090"/>
            <a:ext cx="295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Средняя петля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FB9614A-118A-3044-9A7D-C3CEF98B3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83" t="37848" r="41401" b="-141"/>
          <a:stretch/>
        </p:blipFill>
        <p:spPr>
          <a:xfrm>
            <a:off x="490204" y="2190648"/>
            <a:ext cx="4647852" cy="4286351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EA9B0-6905-584F-B3C2-E4CBB0093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8" t="36032" r="41270"/>
          <a:stretch/>
        </p:blipFill>
        <p:spPr>
          <a:xfrm>
            <a:off x="6237514" y="2140351"/>
            <a:ext cx="4495800" cy="43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119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393</Words>
  <Application>Microsoft Macintosh PowerPoint</Application>
  <PresentationFormat>Широкоэкранный</PresentationFormat>
  <Paragraphs>64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Петли, средние, шкалирование</vt:lpstr>
      <vt:lpstr>Средняя петля</vt:lpstr>
      <vt:lpstr>Средняя петля Dicty на данных, отнормализованных по диагоналям</vt:lpstr>
      <vt:lpstr>Средняя петля Dicty</vt:lpstr>
      <vt:lpstr>Средняя петля Dicty на сырых данных</vt:lpstr>
      <vt:lpstr>Средняя петля Dicty</vt:lpstr>
      <vt:lpstr>Средняя петля Rao</vt:lpstr>
      <vt:lpstr>Средняя петля Rao на данных, отнормализованных по диагоналям</vt:lpstr>
      <vt:lpstr>Средняя петля Rao на сырых данных</vt:lpstr>
      <vt:lpstr>Средняя петля Rao</vt:lpstr>
      <vt:lpstr>Средняя петля (reshaped)</vt:lpstr>
      <vt:lpstr>Средняя петля (reshaped)</vt:lpstr>
      <vt:lpstr>Шкалирование</vt:lpstr>
      <vt:lpstr>Шкалирование</vt:lpstr>
      <vt:lpstr>Шкалирование (Dicty) петли</vt:lpstr>
      <vt:lpstr>Шкалирование (Dicty) меж-петли</vt:lpstr>
      <vt:lpstr>Шкалирование (Dicty) сравнение</vt:lpstr>
      <vt:lpstr>Шкалирование (Rao)</vt:lpstr>
      <vt:lpstr>Шкалирование (Rao) петли</vt:lpstr>
      <vt:lpstr>Шкалирование (Rao) меж-петли</vt:lpstr>
      <vt:lpstr>Шкалирование (Rao) сравнение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Плискин Александр Маркович</dc:creator>
  <cp:lastModifiedBy>Плискин Александр Маркович</cp:lastModifiedBy>
  <cp:revision>11</cp:revision>
  <cp:lastPrinted>2019-04-26T20:28:52Z</cp:lastPrinted>
  <dcterms:created xsi:type="dcterms:W3CDTF">2019-04-26T19:42:29Z</dcterms:created>
  <dcterms:modified xsi:type="dcterms:W3CDTF">2019-04-26T20:28:58Z</dcterms:modified>
</cp:coreProperties>
</file>